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handoutMasterIdLst>
    <p:handoutMasterId r:id="rId11"/>
  </p:handoutMasterIdLst>
  <p:sldIdLst>
    <p:sldId id="264" r:id="rId2"/>
    <p:sldId id="283" r:id="rId3"/>
    <p:sldId id="284" r:id="rId4"/>
    <p:sldId id="286" r:id="rId5"/>
    <p:sldId id="276" r:id="rId6"/>
    <p:sldId id="282" r:id="rId7"/>
    <p:sldId id="287" r:id="rId8"/>
    <p:sldId id="285" r:id="rId9"/>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280" autoAdjust="0"/>
  </p:normalViewPr>
  <p:slideViewPr>
    <p:cSldViewPr showGuides="1">
      <p:cViewPr varScale="1">
        <p:scale>
          <a:sx n="66" d="100"/>
          <a:sy n="66" d="100"/>
        </p:scale>
        <p:origin x="672" y="36"/>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1/6/2020</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1/6/2020</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n-US"/>
              <a:t>Click to edit Master title style</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1/6/2020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1/6/2020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1/6/2020</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n-US"/>
              <a:t>Click to edit Master title style</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1/6/2020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1/6/2020</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1/6/2020</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1/6/2020</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n-US"/>
              <a:t>Click to edit Master title style</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1/6/2020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1/6/2020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1/6/2020</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College Level Reading and Writing:</a:t>
            </a:r>
          </a:p>
        </p:txBody>
      </p:sp>
      <p:sp>
        <p:nvSpPr>
          <p:cNvPr id="3" name="Subtitle 2"/>
          <p:cNvSpPr>
            <a:spLocks noGrp="1"/>
          </p:cNvSpPr>
          <p:nvPr>
            <p:ph type="subTitle" idx="1"/>
          </p:nvPr>
        </p:nvSpPr>
        <p:spPr/>
        <p:txBody>
          <a:bodyPr/>
          <a:lstStyle/>
          <a:p>
            <a:r>
              <a:rPr lang="en-US" dirty="0"/>
              <a:t>The Lens and Artifact Essay</a:t>
            </a:r>
          </a:p>
        </p:txBody>
      </p:sp>
    </p:spTree>
    <p:extLst>
      <p:ext uri="{BB962C8B-B14F-4D97-AF65-F5344CB8AC3E}">
        <p14:creationId xmlns:p14="http://schemas.microsoft.com/office/powerpoint/2010/main" val="365034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DAFBC-142E-4824-BDD6-25C576051B04}"/>
              </a:ext>
            </a:extLst>
          </p:cNvPr>
          <p:cNvSpPr>
            <a:spLocks noGrp="1"/>
          </p:cNvSpPr>
          <p:nvPr>
            <p:ph type="title"/>
          </p:nvPr>
        </p:nvSpPr>
        <p:spPr/>
        <p:txBody>
          <a:bodyPr>
            <a:noAutofit/>
          </a:bodyPr>
          <a:lstStyle/>
          <a:p>
            <a:r>
              <a:rPr lang="en-US" sz="3000" dirty="0"/>
              <a:t>Take out your Writers’ Notebook and jot down a few ideas that the image below brings to you (at least 5 items).</a:t>
            </a:r>
          </a:p>
        </p:txBody>
      </p:sp>
      <p:pic>
        <p:nvPicPr>
          <p:cNvPr id="1026" name="Picture 2" descr="Related image">
            <a:extLst>
              <a:ext uri="{FF2B5EF4-FFF2-40B4-BE49-F238E27FC236}">
                <a16:creationId xmlns:a16="http://schemas.microsoft.com/office/drawing/2014/main" id="{79585110-FA36-43A2-9170-C5FC26F180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29939" y="1701800"/>
            <a:ext cx="6732146" cy="447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881A45-0644-423F-99EC-6FE531F35DB6}"/>
              </a:ext>
            </a:extLst>
          </p:cNvPr>
          <p:cNvSpPr txBox="1"/>
          <p:nvPr/>
        </p:nvSpPr>
        <p:spPr>
          <a:xfrm>
            <a:off x="5103812" y="6172200"/>
            <a:ext cx="3810000" cy="461665"/>
          </a:xfrm>
          <a:prstGeom prst="rect">
            <a:avLst/>
          </a:prstGeom>
          <a:noFill/>
        </p:spPr>
        <p:txBody>
          <a:bodyPr wrap="square" rtlCol="0">
            <a:spAutoFit/>
          </a:bodyPr>
          <a:lstStyle/>
          <a:p>
            <a:r>
              <a:rPr lang="en-US" dirty="0"/>
              <a:t>The artifact</a:t>
            </a:r>
          </a:p>
        </p:txBody>
      </p:sp>
    </p:spTree>
    <p:extLst>
      <p:ext uri="{BB962C8B-B14F-4D97-AF65-F5344CB8AC3E}">
        <p14:creationId xmlns:p14="http://schemas.microsoft.com/office/powerpoint/2010/main" val="183444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50D00-86BA-434E-90A7-B57E5D0261D3}"/>
              </a:ext>
            </a:extLst>
          </p:cNvPr>
          <p:cNvSpPr>
            <a:spLocks noGrp="1"/>
          </p:cNvSpPr>
          <p:nvPr>
            <p:ph type="title"/>
          </p:nvPr>
        </p:nvSpPr>
        <p:spPr/>
        <p:txBody>
          <a:bodyPr>
            <a:noAutofit/>
          </a:bodyPr>
          <a:lstStyle/>
          <a:p>
            <a:r>
              <a:rPr lang="en-US" sz="2500" dirty="0"/>
              <a:t>Now, open and read your folded piece of paper. This is your “lens” and the image below is your “artifact” to examine. In your Writers’ Notebook, jot down what you notice now that your focus is specific (at least 5 items).</a:t>
            </a:r>
          </a:p>
        </p:txBody>
      </p:sp>
      <p:pic>
        <p:nvPicPr>
          <p:cNvPr id="2050" name="Picture 2" descr="Related image">
            <a:extLst>
              <a:ext uri="{FF2B5EF4-FFF2-40B4-BE49-F238E27FC236}">
                <a16:creationId xmlns:a16="http://schemas.microsoft.com/office/drawing/2014/main" id="{6B56F96F-CF0F-483F-9927-FC14F4AF5D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29939" y="1701800"/>
            <a:ext cx="6732146" cy="447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DE3174D-F1C5-4C25-8245-EB9625876579}"/>
              </a:ext>
            </a:extLst>
          </p:cNvPr>
          <p:cNvSpPr txBox="1"/>
          <p:nvPr/>
        </p:nvSpPr>
        <p:spPr>
          <a:xfrm>
            <a:off x="4875212" y="6104194"/>
            <a:ext cx="2667000" cy="461665"/>
          </a:xfrm>
          <a:prstGeom prst="rect">
            <a:avLst/>
          </a:prstGeom>
          <a:noFill/>
        </p:spPr>
        <p:txBody>
          <a:bodyPr wrap="square" rtlCol="0">
            <a:spAutoFit/>
          </a:bodyPr>
          <a:lstStyle/>
          <a:p>
            <a:pPr lvl="0"/>
            <a:r>
              <a:rPr lang="en-US">
                <a:solidFill>
                  <a:srgbClr val="374C81"/>
                </a:solidFill>
              </a:rPr>
              <a:t>The artifact</a:t>
            </a:r>
            <a:endParaRPr lang="en-US" dirty="0">
              <a:solidFill>
                <a:srgbClr val="374C81"/>
              </a:solidFill>
            </a:endParaRPr>
          </a:p>
        </p:txBody>
      </p:sp>
    </p:spTree>
    <p:extLst>
      <p:ext uri="{BB962C8B-B14F-4D97-AF65-F5344CB8AC3E}">
        <p14:creationId xmlns:p14="http://schemas.microsoft.com/office/powerpoint/2010/main" val="164265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E43F-B2D9-4BE9-BB0A-06FC6B7AA470}"/>
              </a:ext>
            </a:extLst>
          </p:cNvPr>
          <p:cNvSpPr>
            <a:spLocks noGrp="1"/>
          </p:cNvSpPr>
          <p:nvPr>
            <p:ph type="title"/>
          </p:nvPr>
        </p:nvSpPr>
        <p:spPr>
          <a:xfrm>
            <a:off x="304721" y="482600"/>
            <a:ext cx="3351927" cy="965200"/>
          </a:xfrm>
          <a:prstGeom prst="rect">
            <a:avLst/>
          </a:prstGeom>
        </p:spPr>
        <p:txBody>
          <a:bodyPr anchor="b">
            <a:normAutofit/>
          </a:bodyPr>
          <a:lstStyle/>
          <a:p>
            <a:r>
              <a:rPr lang="en-US" sz="2400" dirty="0"/>
              <a:t>Now as a class….</a:t>
            </a:r>
          </a:p>
        </p:txBody>
      </p:sp>
      <p:sp>
        <p:nvSpPr>
          <p:cNvPr id="71" name="Text Placeholder 2">
            <a:extLst>
              <a:ext uri="{FF2B5EF4-FFF2-40B4-BE49-F238E27FC236}">
                <a16:creationId xmlns:a16="http://schemas.microsoft.com/office/drawing/2014/main" id="{671052CF-BC26-41F5-BEDE-FE948CBABF69}"/>
              </a:ext>
            </a:extLst>
          </p:cNvPr>
          <p:cNvSpPr>
            <a:spLocks noGrp="1"/>
          </p:cNvSpPr>
          <p:nvPr>
            <p:ph type="body" sz="half" idx="2"/>
          </p:nvPr>
        </p:nvSpPr>
        <p:spPr>
          <a:xfrm>
            <a:off x="304721" y="1536700"/>
            <a:ext cx="3351927" cy="3784600"/>
          </a:xfrm>
        </p:spPr>
        <p:txBody>
          <a:bodyPr>
            <a:normAutofit/>
          </a:bodyPr>
          <a:lstStyle/>
          <a:p>
            <a:r>
              <a:rPr lang="en-US" sz="2400" dirty="0"/>
              <a:t>Archaeologist?</a:t>
            </a:r>
          </a:p>
          <a:p>
            <a:r>
              <a:rPr lang="en-US" sz="2400" dirty="0"/>
              <a:t>Interior Decorator?</a:t>
            </a:r>
          </a:p>
          <a:p>
            <a:r>
              <a:rPr lang="en-US" sz="2400" dirty="0"/>
              <a:t>Potter?</a:t>
            </a:r>
          </a:p>
          <a:p>
            <a:r>
              <a:rPr lang="en-US" sz="2400" dirty="0"/>
              <a:t>Insurance Appraiser?</a:t>
            </a:r>
          </a:p>
          <a:p>
            <a:r>
              <a:rPr lang="en-US" sz="2400" dirty="0"/>
              <a:t>Museum Curator?</a:t>
            </a:r>
          </a:p>
          <a:p>
            <a:r>
              <a:rPr lang="en-US" sz="2400" dirty="0"/>
              <a:t>Historian?</a:t>
            </a:r>
          </a:p>
        </p:txBody>
      </p:sp>
      <p:pic>
        <p:nvPicPr>
          <p:cNvPr id="3074" name="Picture 2" descr="Image result for ancient greek urn">
            <a:extLst>
              <a:ext uri="{FF2B5EF4-FFF2-40B4-BE49-F238E27FC236}">
                <a16:creationId xmlns:a16="http://schemas.microsoft.com/office/drawing/2014/main" id="{EA6DA764-12B9-4361-B39A-4F2F20B559E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514829" y="482600"/>
            <a:ext cx="4714240" cy="589280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636AE1B-9751-4C5B-A5E9-3E7C95D6B728}"/>
              </a:ext>
            </a:extLst>
          </p:cNvPr>
          <p:cNvSpPr txBox="1"/>
          <p:nvPr/>
        </p:nvSpPr>
        <p:spPr>
          <a:xfrm>
            <a:off x="7008812" y="6324600"/>
            <a:ext cx="2667000" cy="461665"/>
          </a:xfrm>
          <a:prstGeom prst="rect">
            <a:avLst/>
          </a:prstGeom>
          <a:noFill/>
        </p:spPr>
        <p:txBody>
          <a:bodyPr wrap="square" rtlCol="0">
            <a:spAutoFit/>
          </a:bodyPr>
          <a:lstStyle/>
          <a:p>
            <a:pPr lvl="0"/>
            <a:r>
              <a:rPr lang="en-US" dirty="0">
                <a:solidFill>
                  <a:srgbClr val="374C81"/>
                </a:solidFill>
              </a:rPr>
              <a:t>The artifact</a:t>
            </a:r>
          </a:p>
        </p:txBody>
      </p:sp>
    </p:spTree>
    <p:extLst>
      <p:ext uri="{BB962C8B-B14F-4D97-AF65-F5344CB8AC3E}">
        <p14:creationId xmlns:p14="http://schemas.microsoft.com/office/powerpoint/2010/main" val="408651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dirty="0"/>
              <a:t>Lens and Artifact Essay: </a:t>
            </a:r>
            <a:br>
              <a:rPr lang="en-US" dirty="0"/>
            </a:br>
            <a:r>
              <a:rPr lang="en-US" dirty="0"/>
              <a:t>What and Why</a:t>
            </a:r>
          </a:p>
        </p:txBody>
      </p:sp>
      <p:sp>
        <p:nvSpPr>
          <p:cNvPr id="14" name="Content Placeholder 13"/>
          <p:cNvSpPr>
            <a:spLocks noGrp="1"/>
          </p:cNvSpPr>
          <p:nvPr>
            <p:ph idx="1"/>
          </p:nvPr>
        </p:nvSpPr>
        <p:spPr/>
        <p:txBody>
          <a:bodyPr/>
          <a:lstStyle/>
          <a:p>
            <a:endParaRPr lang="en-US" dirty="0"/>
          </a:p>
          <a:p>
            <a:endParaRPr lang="en-US" dirty="0"/>
          </a:p>
          <a:p>
            <a:pPr marL="0" indent="0">
              <a:buNone/>
            </a:pPr>
            <a:endParaRPr lang="en-US" dirty="0"/>
          </a:p>
          <a:p>
            <a:r>
              <a:rPr lang="en-US" dirty="0"/>
              <a:t>A lens and artifact essay is a type of comparative paper that analyzes one text through the viewpoints expressed</a:t>
            </a:r>
            <a:r>
              <a:rPr lang="en-US" i="1" dirty="0"/>
              <a:t> in </a:t>
            </a:r>
            <a:r>
              <a:rPr lang="en-US" dirty="0"/>
              <a:t>another. </a:t>
            </a:r>
          </a:p>
          <a:p>
            <a:r>
              <a:rPr lang="en-US" dirty="0">
                <a:solidFill>
                  <a:srgbClr val="374C81"/>
                </a:solidFill>
              </a:rPr>
              <a:t>Composing an effective lens and artifact essay is difficult even for the most seasoned of writers. However, it is an incredible intellectual exercise through which you will not only improve your writing skills but your critical reading and thinking skills as well.</a:t>
            </a:r>
            <a:endParaRPr lang="en-US" dirty="0"/>
          </a:p>
          <a:p>
            <a:pPr marL="0" indent="0">
              <a:buNone/>
            </a:pPr>
            <a:endParaRPr lang="en-US" dirty="0"/>
          </a:p>
        </p:txBody>
      </p:sp>
      <mc:AlternateContent xmlns:mc="http://schemas.openxmlformats.org/markup-compatibility/2006">
        <mc:Choice xmlns:am3d="http://schemas.microsoft.com/office/drawing/2017/model3d" Requires="am3d">
          <p:graphicFrame>
            <p:nvGraphicFramePr>
              <p:cNvPr id="2" name="3D Model 1" descr="Steampunk Ray Rincon">
                <a:extLst>
                  <a:ext uri="{FF2B5EF4-FFF2-40B4-BE49-F238E27FC236}">
                    <a16:creationId xmlns:a16="http://schemas.microsoft.com/office/drawing/2014/main" id="{ABA68807-16A0-450E-8254-0B992BF3F3D2}"/>
                  </a:ext>
                </a:extLst>
              </p:cNvPr>
              <p:cNvGraphicFramePr>
                <a:graphicFrameLocks noChangeAspect="1"/>
              </p:cNvGraphicFramePr>
              <p:nvPr>
                <p:extLst>
                  <p:ext uri="{D42A27DB-BD31-4B8C-83A1-F6EECF244321}">
                    <p14:modId xmlns:p14="http://schemas.microsoft.com/office/powerpoint/2010/main" val="1786392754"/>
                  </p:ext>
                </p:extLst>
              </p:nvPr>
            </p:nvGraphicFramePr>
            <p:xfrm>
              <a:off x="7237412" y="11833"/>
              <a:ext cx="4674639" cy="3151334"/>
            </p:xfrm>
            <a:graphic>
              <a:graphicData uri="http://schemas.microsoft.com/office/drawing/2017/model3d">
                <am3d:model3d r:embed="rId2">
                  <am3d:spPr>
                    <a:xfrm>
                      <a:off x="0" y="0"/>
                      <a:ext cx="4674639" cy="3151334"/>
                    </a:xfrm>
                    <a:prstGeom prst="rect">
                      <a:avLst/>
                    </a:prstGeom>
                  </am3d:spPr>
                  <am3d:camera>
                    <am3d:pos x="0" y="0" z="66203720"/>
                    <am3d:up dx="0" dy="36000000" dz="0"/>
                    <am3d:lookAt x="0" y="0" z="0"/>
                    <am3d:perspective fov="2700000"/>
                  </am3d:camera>
                  <am3d:trans>
                    <am3d:meterPerModelUnit n="6223" d="1000000"/>
                    <am3d:preTrans dx="859867" dy="-6756481" dz="3630625"/>
                    <am3d:scale>
                      <am3d:sx n="1000000" d="1000000"/>
                      <am3d:sy n="1000000" d="1000000"/>
                      <am3d:sz n="1000000" d="1000000"/>
                    </am3d:scale>
                    <am3d:rot ax="1310873" ay="-738002" az="-292908"/>
                    <am3d:postTrans dx="0" dy="0" dz="0"/>
                  </am3d:trans>
                  <am3d:raster rName="Office3DRenderer" rVer="16.0.8326">
                    <am3d:blip r:embed="rId3"/>
                  </am3d:raster>
                  <am3d:objViewport viewportSz="541724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Steampunk Ray Rincon">
                <a:extLst>
                  <a:ext uri="{FF2B5EF4-FFF2-40B4-BE49-F238E27FC236}">
                    <a16:creationId xmlns:a16="http://schemas.microsoft.com/office/drawing/2014/main" id="{ABA68807-16A0-450E-8254-0B992BF3F3D2}"/>
                  </a:ext>
                </a:extLst>
              </p:cNvPr>
              <p:cNvPicPr>
                <a:picLocks noGrp="1" noRot="1" noChangeAspect="1" noMove="1" noResize="1" noEditPoints="1" noAdjustHandles="1" noChangeArrowheads="1" noChangeShapeType="1" noCrop="1"/>
              </p:cNvPicPr>
              <p:nvPr/>
            </p:nvPicPr>
            <p:blipFill>
              <a:blip r:embed="rId3"/>
              <a:stretch>
                <a:fillRect/>
              </a:stretch>
            </p:blipFill>
            <p:spPr>
              <a:xfrm>
                <a:off x="7237412" y="11833"/>
                <a:ext cx="4674639" cy="3151334"/>
              </a:xfrm>
              <a:prstGeom prst="rect">
                <a:avLst/>
              </a:prstGeom>
            </p:spPr>
          </p:pic>
        </mc:Fallback>
      </mc:AlternateContent>
    </p:spTree>
    <p:extLst>
      <p:ext uri="{BB962C8B-B14F-4D97-AF65-F5344CB8AC3E}">
        <p14:creationId xmlns:p14="http://schemas.microsoft.com/office/powerpoint/2010/main" val="71118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2689-C6D7-44C6-94A0-D6F4754B8FE0}"/>
              </a:ext>
            </a:extLst>
          </p:cNvPr>
          <p:cNvSpPr>
            <a:spLocks noGrp="1"/>
          </p:cNvSpPr>
          <p:nvPr>
            <p:ph type="title"/>
          </p:nvPr>
        </p:nvSpPr>
        <p:spPr>
          <a:xfrm>
            <a:off x="912812" y="304800"/>
            <a:ext cx="7008574" cy="609600"/>
          </a:xfrm>
        </p:spPr>
        <p:txBody>
          <a:bodyPr>
            <a:normAutofit/>
          </a:bodyPr>
          <a:lstStyle/>
          <a:p>
            <a:r>
              <a:rPr lang="en-US" sz="3000" dirty="0"/>
              <a:t>Lens and Artifact Essay: How</a:t>
            </a:r>
          </a:p>
        </p:txBody>
      </p:sp>
      <p:sp>
        <p:nvSpPr>
          <p:cNvPr id="3" name="Content Placeholder 2">
            <a:extLst>
              <a:ext uri="{FF2B5EF4-FFF2-40B4-BE49-F238E27FC236}">
                <a16:creationId xmlns:a16="http://schemas.microsoft.com/office/drawing/2014/main" id="{C781DE3E-38FF-48A1-BF83-BC8A26536BB7}"/>
              </a:ext>
            </a:extLst>
          </p:cNvPr>
          <p:cNvSpPr>
            <a:spLocks noGrp="1"/>
          </p:cNvSpPr>
          <p:nvPr>
            <p:ph type="body" idx="1"/>
          </p:nvPr>
        </p:nvSpPr>
        <p:spPr>
          <a:xfrm>
            <a:off x="379412" y="990600"/>
            <a:ext cx="8077199" cy="5638800"/>
          </a:xfrm>
        </p:spPr>
        <p:txBody>
          <a:bodyPr>
            <a:normAutofit fontScale="32500" lnSpcReduction="20000"/>
          </a:bodyPr>
          <a:lstStyle/>
          <a:p>
            <a:pPr>
              <a:lnSpc>
                <a:spcPct val="120000"/>
              </a:lnSpc>
            </a:pPr>
            <a:r>
              <a:rPr lang="en-US" sz="6400" dirty="0"/>
              <a:t>You will eventually want to hone in on points of </a:t>
            </a:r>
            <a:r>
              <a:rPr lang="en-US" sz="6400" b="1" dirty="0"/>
              <a:t>commonality and discord </a:t>
            </a:r>
            <a:r>
              <a:rPr lang="en-US" sz="6400" dirty="0"/>
              <a:t>between the two texts, the order and manner in which you read them is crucial.</a:t>
            </a:r>
          </a:p>
          <a:p>
            <a:pPr>
              <a:lnSpc>
                <a:spcPct val="120000"/>
              </a:lnSpc>
            </a:pPr>
            <a:endParaRPr lang="en-US" sz="6400" dirty="0"/>
          </a:p>
          <a:p>
            <a:pPr>
              <a:lnSpc>
                <a:spcPct val="120000"/>
              </a:lnSpc>
            </a:pPr>
            <a:r>
              <a:rPr lang="en-US" sz="6400" dirty="0"/>
              <a:t>First, read the </a:t>
            </a:r>
            <a:r>
              <a:rPr lang="en-US" sz="6400" b="1" dirty="0"/>
              <a:t>LENS TEXT </a:t>
            </a:r>
            <a:r>
              <a:rPr lang="en-US" sz="6400" dirty="0"/>
              <a:t>to identify the author’s core arguments and vocabulary. </a:t>
            </a:r>
          </a:p>
          <a:p>
            <a:pPr>
              <a:lnSpc>
                <a:spcPct val="120000"/>
              </a:lnSpc>
            </a:pPr>
            <a:endParaRPr lang="en-US" sz="6400" dirty="0"/>
          </a:p>
          <a:p>
            <a:pPr>
              <a:lnSpc>
                <a:spcPct val="120000"/>
              </a:lnSpc>
            </a:pPr>
            <a:r>
              <a:rPr lang="en-US" sz="6400" dirty="0"/>
              <a:t>Next, quickly read the </a:t>
            </a:r>
            <a:r>
              <a:rPr lang="en-US" sz="6400" b="1" dirty="0"/>
              <a:t>ARTIFACT TEXT </a:t>
            </a:r>
            <a:r>
              <a:rPr lang="en-US" sz="6400" dirty="0"/>
              <a:t>to develop a general idea of its content.</a:t>
            </a:r>
          </a:p>
          <a:p>
            <a:pPr>
              <a:lnSpc>
                <a:spcPct val="120000"/>
              </a:lnSpc>
            </a:pPr>
            <a:endParaRPr lang="en-US" sz="6400" dirty="0"/>
          </a:p>
          <a:p>
            <a:pPr>
              <a:lnSpc>
                <a:spcPct val="120000"/>
              </a:lnSpc>
            </a:pPr>
            <a:r>
              <a:rPr lang="en-US" sz="6400" dirty="0"/>
              <a:t>Ask yourself: </a:t>
            </a:r>
          </a:p>
          <a:p>
            <a:pPr marL="457200" indent="-457200">
              <a:lnSpc>
                <a:spcPct val="120000"/>
              </a:lnSpc>
              <a:buFont typeface="Arial" panose="020B0604020202020204" pitchFamily="34" charset="0"/>
              <a:buChar char="•"/>
            </a:pPr>
            <a:r>
              <a:rPr lang="en-US" sz="6400" i="1" dirty="0"/>
              <a:t>Where do I see general points of agreement or disagreement between the two texts? </a:t>
            </a:r>
          </a:p>
          <a:p>
            <a:pPr marL="457200" indent="-457200">
              <a:lnSpc>
                <a:spcPct val="120000"/>
              </a:lnSpc>
              <a:buFont typeface="Arial" panose="020B0604020202020204" pitchFamily="34" charset="0"/>
              <a:buChar char="•"/>
            </a:pPr>
            <a:endParaRPr lang="en-US" sz="6400" dirty="0"/>
          </a:p>
          <a:p>
            <a:endParaRPr lang="en-US" dirty="0"/>
          </a:p>
        </p:txBody>
      </p:sp>
    </p:spTree>
    <p:extLst>
      <p:ext uri="{BB962C8B-B14F-4D97-AF65-F5344CB8AC3E}">
        <p14:creationId xmlns:p14="http://schemas.microsoft.com/office/powerpoint/2010/main" val="152543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5EA3A1B-70F7-479F-91DE-7035B4CC6E89}"/>
              </a:ext>
            </a:extLst>
          </p:cNvPr>
          <p:cNvSpPr>
            <a:spLocks noGrp="1"/>
          </p:cNvSpPr>
          <p:nvPr>
            <p:ph type="subTitle" idx="1"/>
          </p:nvPr>
        </p:nvSpPr>
        <p:spPr>
          <a:xfrm>
            <a:off x="4672383" y="304800"/>
            <a:ext cx="7008574" cy="6248400"/>
          </a:xfrm>
        </p:spPr>
        <p:txBody>
          <a:bodyPr>
            <a:normAutofit lnSpcReduction="10000"/>
          </a:bodyPr>
          <a:lstStyle/>
          <a:p>
            <a:pPr lvl="0">
              <a:lnSpc>
                <a:spcPct val="120000"/>
              </a:lnSpc>
            </a:pPr>
            <a:r>
              <a:rPr lang="en-US" sz="2100" dirty="0">
                <a:solidFill>
                  <a:srgbClr val="374C81"/>
                </a:solidFill>
              </a:rPr>
              <a:t>With these ideas in mind, go back and reread or review the artifact text carefully, through the theoretical lens, asking yourself the following questions: </a:t>
            </a:r>
          </a:p>
          <a:p>
            <a:pPr marL="457200" lvl="0" indent="-457200">
              <a:lnSpc>
                <a:spcPct val="120000"/>
              </a:lnSpc>
              <a:buFont typeface="Arial" panose="020B0604020202020204" pitchFamily="34" charset="0"/>
              <a:buChar char="•"/>
            </a:pPr>
            <a:r>
              <a:rPr lang="en-US" sz="2100" dirty="0">
                <a:solidFill>
                  <a:srgbClr val="374C81"/>
                </a:solidFill>
              </a:rPr>
              <a:t>What are the </a:t>
            </a:r>
            <a:r>
              <a:rPr lang="en-US" sz="2100" b="1" dirty="0">
                <a:solidFill>
                  <a:srgbClr val="374C81"/>
                </a:solidFill>
              </a:rPr>
              <a:t>main components</a:t>
            </a:r>
            <a:r>
              <a:rPr lang="en-US" sz="2100" dirty="0">
                <a:solidFill>
                  <a:srgbClr val="374C81"/>
                </a:solidFill>
              </a:rPr>
              <a:t> of the lens text and what are their </a:t>
            </a:r>
            <a:r>
              <a:rPr lang="en-US" sz="2100" b="1" dirty="0">
                <a:solidFill>
                  <a:srgbClr val="374C81"/>
                </a:solidFill>
              </a:rPr>
              <a:t>complementary parts </a:t>
            </a:r>
            <a:r>
              <a:rPr lang="en-US" sz="2100" dirty="0">
                <a:solidFill>
                  <a:srgbClr val="374C81"/>
                </a:solidFill>
              </a:rPr>
              <a:t>in the artifact text? </a:t>
            </a:r>
          </a:p>
          <a:p>
            <a:pPr marL="457200" lvl="0" indent="-457200">
              <a:lnSpc>
                <a:spcPct val="120000"/>
              </a:lnSpc>
              <a:buFont typeface="Arial" panose="020B0604020202020204" pitchFamily="34" charset="0"/>
              <a:buChar char="•"/>
            </a:pPr>
            <a:r>
              <a:rPr lang="en-US" sz="2100" dirty="0">
                <a:solidFill>
                  <a:srgbClr val="374C81"/>
                </a:solidFill>
              </a:rPr>
              <a:t>How can I apply the lens author’s theoretical vocabulary or logic to instances in the artifact text? </a:t>
            </a:r>
          </a:p>
          <a:p>
            <a:pPr marL="457200" lvl="0" indent="-457200">
              <a:lnSpc>
                <a:spcPct val="120000"/>
              </a:lnSpc>
              <a:buFont typeface="Arial" panose="020B0604020202020204" pitchFamily="34" charset="0"/>
              <a:buChar char="•"/>
            </a:pPr>
            <a:r>
              <a:rPr lang="en-US" sz="2100" dirty="0">
                <a:solidFill>
                  <a:srgbClr val="374C81"/>
                </a:solidFill>
              </a:rPr>
              <a:t>Are there instances where the lens text’s arguments don’t or can’t apply? Why is this? </a:t>
            </a:r>
          </a:p>
          <a:p>
            <a:pPr lvl="0">
              <a:lnSpc>
                <a:spcPct val="120000"/>
              </a:lnSpc>
            </a:pPr>
            <a:endParaRPr lang="en-US" sz="2100" dirty="0">
              <a:solidFill>
                <a:srgbClr val="374C81"/>
              </a:solidFill>
            </a:endParaRPr>
          </a:p>
          <a:p>
            <a:pPr lvl="0">
              <a:lnSpc>
                <a:spcPct val="120000"/>
              </a:lnSpc>
            </a:pPr>
            <a:r>
              <a:rPr lang="en-US" sz="2100" b="1" dirty="0">
                <a:solidFill>
                  <a:srgbClr val="374C81"/>
                </a:solidFill>
              </a:rPr>
              <a:t>It is helpful to keep a careful, written record of page numbers, quotes, and your thoughts and reactions as you read.</a:t>
            </a:r>
          </a:p>
          <a:p>
            <a:endParaRPr lang="en-US" dirty="0"/>
          </a:p>
        </p:txBody>
      </p:sp>
    </p:spTree>
    <p:extLst>
      <p:ext uri="{BB962C8B-B14F-4D97-AF65-F5344CB8AC3E}">
        <p14:creationId xmlns:p14="http://schemas.microsoft.com/office/powerpoint/2010/main" val="46865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DFAC6D-0A90-4D95-9CE0-AF138F651E31}"/>
              </a:ext>
            </a:extLst>
          </p:cNvPr>
          <p:cNvSpPr>
            <a:spLocks noGrp="1"/>
          </p:cNvSpPr>
          <p:nvPr>
            <p:ph type="title"/>
          </p:nvPr>
        </p:nvSpPr>
        <p:spPr>
          <a:xfrm>
            <a:off x="1217612" y="2667000"/>
            <a:ext cx="7008574" cy="1930400"/>
          </a:xfrm>
        </p:spPr>
        <p:txBody>
          <a:bodyPr>
            <a:noAutofit/>
          </a:bodyPr>
          <a:lstStyle/>
          <a:p>
            <a:r>
              <a:rPr lang="en-US" sz="7200" dirty="0"/>
              <a:t>Practice makes perfect!</a:t>
            </a:r>
          </a:p>
        </p:txBody>
      </p:sp>
    </p:spTree>
    <p:extLst>
      <p:ext uri="{BB962C8B-B14F-4D97-AF65-F5344CB8AC3E}">
        <p14:creationId xmlns:p14="http://schemas.microsoft.com/office/powerpoint/2010/main" val="95335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9A4E33EC-D715-440E-9062-8AFA4CC9E341}" vid="{0DFBCB81-4ACA-49F1-BA1C-2B43B27F1FC4}"/>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387</Words>
  <Application>Microsoft Office PowerPoint</Application>
  <PresentationFormat>Custom</PresentationFormat>
  <Paragraphs>36</Paragraphs>
  <Slides>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Century Gothic</vt:lpstr>
      <vt:lpstr>Books 16x9</vt:lpstr>
      <vt:lpstr>College Level Reading and Writing:</vt:lpstr>
      <vt:lpstr>Take out your Writers’ Notebook and jot down a few ideas that the image below brings to you (at least 5 items).</vt:lpstr>
      <vt:lpstr>Now, open and read your folded piece of paper. This is your “lens” and the image below is your “artifact” to examine. In your Writers’ Notebook, jot down what you notice now that your focus is specific (at least 5 items).</vt:lpstr>
      <vt:lpstr>Now as a class….</vt:lpstr>
      <vt:lpstr>Lens and Artifact Essay:  What and Why</vt:lpstr>
      <vt:lpstr>Lens and Artifact Essay: How</vt:lpstr>
      <vt:lpstr>PowerPoint Presentation</vt:lpstr>
      <vt:lpstr>Practice makes perfect!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Level Reading and Writing:</dc:title>
  <dc:creator>Cynthia Russell-Williams</dc:creator>
  <cp:lastModifiedBy>Cynthia Russell-Williams</cp:lastModifiedBy>
  <cp:revision>3</cp:revision>
  <dcterms:created xsi:type="dcterms:W3CDTF">2020-01-07T00:59:25Z</dcterms:created>
  <dcterms:modified xsi:type="dcterms:W3CDTF">2020-01-07T01:23:12Z</dcterms:modified>
</cp:coreProperties>
</file>